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60" r:id="rId6"/>
    <p:sldId id="267" r:id="rId7"/>
    <p:sldId id="261" r:id="rId8"/>
    <p:sldId id="259" r:id="rId9"/>
    <p:sldId id="263" r:id="rId10"/>
    <p:sldId id="264" r:id="rId11"/>
    <p:sldId id="273" r:id="rId12"/>
    <p:sldId id="265" r:id="rId13"/>
    <p:sldId id="268" r:id="rId14"/>
    <p:sldId id="278" r:id="rId15"/>
    <p:sldId id="276" r:id="rId16"/>
    <p:sldId id="269" r:id="rId17"/>
    <p:sldId id="270" r:id="rId18"/>
    <p:sldId id="271" r:id="rId19"/>
    <p:sldId id="272" r:id="rId20"/>
    <p:sldId id="274" r:id="rId21"/>
    <p:sldId id="275" r:id="rId22"/>
    <p:sldId id="299" r:id="rId23"/>
    <p:sldId id="300" r:id="rId24"/>
    <p:sldId id="302" r:id="rId25"/>
    <p:sldId id="326" r:id="rId26"/>
    <p:sldId id="277" r:id="rId27"/>
    <p:sldId id="279" r:id="rId28"/>
    <p:sldId id="324" r:id="rId29"/>
    <p:sldId id="308" r:id="rId30"/>
    <p:sldId id="327" r:id="rId31"/>
    <p:sldId id="281" r:id="rId32"/>
    <p:sldId id="282" r:id="rId33"/>
    <p:sldId id="284" r:id="rId34"/>
    <p:sldId id="283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301" r:id="rId50"/>
    <p:sldId id="304" r:id="rId51"/>
    <p:sldId id="303" r:id="rId52"/>
    <p:sldId id="305" r:id="rId53"/>
    <p:sldId id="306" r:id="rId54"/>
    <p:sldId id="307" r:id="rId55"/>
    <p:sldId id="309" r:id="rId56"/>
    <p:sldId id="313" r:id="rId57"/>
    <p:sldId id="311" r:id="rId58"/>
    <p:sldId id="312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5" r:id="rId7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46F2759-C225-466E-84E5-00248ED4A291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FA1F237-34CA-4FEB-A70A-70CA62C033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590800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BUGS</a:t>
            </a:r>
            <a:br>
              <a:rPr lang="en-US" dirty="0" smtClean="0"/>
            </a:br>
            <a:r>
              <a:rPr lang="en-US" dirty="0" smtClean="0"/>
              <a:t>the Good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the Bad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the UGLY!</a:t>
            </a:r>
            <a:endParaRPr lang="en-US" dirty="0"/>
          </a:p>
        </p:txBody>
      </p:sp>
      <p:pic>
        <p:nvPicPr>
          <p:cNvPr id="4" name="Picture 3" descr="insect_eyes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28600"/>
            <a:ext cx="5334000" cy="47720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5943600"/>
            <a:ext cx="693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Bower Hill Plant Day 2010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bee on sweet pe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066800"/>
            <a:ext cx="5867400" cy="483082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orch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914400"/>
            <a:ext cx="4148137" cy="52737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Bees see a different light - UV</a:t>
            </a:r>
            <a:endParaRPr lang="en-US" dirty="0"/>
          </a:p>
        </p:txBody>
      </p:sp>
      <p:pic>
        <p:nvPicPr>
          <p:cNvPr id="8" name="Content Placeholder 7" descr="UV flowers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447800"/>
            <a:ext cx="4953000" cy="1933575"/>
          </a:xfrm>
        </p:spPr>
      </p:pic>
      <p:pic>
        <p:nvPicPr>
          <p:cNvPr id="9" name="Picture 8" descr="UV flowers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0" y="1981200"/>
            <a:ext cx="2819400" cy="2342271"/>
          </a:xfrm>
          <a:prstGeom prst="rect">
            <a:avLst/>
          </a:prstGeom>
        </p:spPr>
      </p:pic>
      <p:pic>
        <p:nvPicPr>
          <p:cNvPr id="10" name="Picture 9" descr="UV flower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3657600"/>
            <a:ext cx="4495800" cy="2585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crops pollinated by bees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8295" y="1447800"/>
            <a:ext cx="202010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Alfalfa</a:t>
            </a:r>
          </a:p>
          <a:p>
            <a:r>
              <a:rPr lang="en-US" dirty="0" smtClean="0"/>
              <a:t>Apple</a:t>
            </a:r>
          </a:p>
          <a:p>
            <a:r>
              <a:rPr lang="en-US" dirty="0" smtClean="0"/>
              <a:t>Almond</a:t>
            </a:r>
          </a:p>
          <a:p>
            <a:r>
              <a:rPr lang="en-US" dirty="0" smtClean="0"/>
              <a:t>Artichoke</a:t>
            </a:r>
          </a:p>
          <a:p>
            <a:r>
              <a:rPr lang="en-US" dirty="0" smtClean="0"/>
              <a:t>Asparagus</a:t>
            </a:r>
          </a:p>
          <a:p>
            <a:r>
              <a:rPr lang="en-US" dirty="0" smtClean="0"/>
              <a:t>Blackberry</a:t>
            </a:r>
          </a:p>
          <a:p>
            <a:r>
              <a:rPr lang="en-US" dirty="0" smtClean="0"/>
              <a:t>Blueberry</a:t>
            </a:r>
          </a:p>
          <a:p>
            <a:r>
              <a:rPr lang="en-US" dirty="0" smtClean="0"/>
              <a:t>Broccoli</a:t>
            </a:r>
          </a:p>
          <a:p>
            <a:r>
              <a:rPr lang="en-US" dirty="0" smtClean="0"/>
              <a:t>Brussels sprouts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90800" y="1447800"/>
            <a:ext cx="145584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Cabbage</a:t>
            </a:r>
          </a:p>
          <a:p>
            <a:r>
              <a:rPr lang="en-US" dirty="0" smtClean="0"/>
              <a:t>Cacao</a:t>
            </a:r>
          </a:p>
          <a:p>
            <a:r>
              <a:rPr lang="en-US" dirty="0" smtClean="0"/>
              <a:t>Cantaloupe</a:t>
            </a:r>
          </a:p>
          <a:p>
            <a:r>
              <a:rPr lang="en-US" dirty="0" smtClean="0"/>
              <a:t>Carrot</a:t>
            </a:r>
          </a:p>
          <a:p>
            <a:r>
              <a:rPr lang="en-US" dirty="0" smtClean="0"/>
              <a:t>Cashew</a:t>
            </a:r>
          </a:p>
          <a:p>
            <a:r>
              <a:rPr lang="en-US" dirty="0" smtClean="0"/>
              <a:t>Cauliflower</a:t>
            </a:r>
          </a:p>
          <a:p>
            <a:r>
              <a:rPr lang="en-US" dirty="0" smtClean="0"/>
              <a:t>Celery</a:t>
            </a:r>
          </a:p>
          <a:p>
            <a:r>
              <a:rPr lang="en-US" dirty="0" smtClean="0"/>
              <a:t>Cherry</a:t>
            </a:r>
          </a:p>
          <a:p>
            <a:r>
              <a:rPr lang="en-US" dirty="0" smtClean="0"/>
              <a:t>Citrus</a:t>
            </a:r>
          </a:p>
          <a:p>
            <a:r>
              <a:rPr lang="en-US" dirty="0" smtClean="0"/>
              <a:t>Dill</a:t>
            </a:r>
          </a:p>
          <a:p>
            <a:r>
              <a:rPr lang="en-US" dirty="0" smtClean="0"/>
              <a:t>Eggplant</a:t>
            </a:r>
          </a:p>
          <a:p>
            <a:r>
              <a:rPr lang="en-US" dirty="0" smtClean="0"/>
              <a:t>Fennel</a:t>
            </a:r>
          </a:p>
          <a:p>
            <a:r>
              <a:rPr lang="en-US" dirty="0" smtClean="0"/>
              <a:t>Garlic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43400" y="1447800"/>
            <a:ext cx="1576072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Kale</a:t>
            </a:r>
          </a:p>
          <a:p>
            <a:r>
              <a:rPr lang="en-US" dirty="0" smtClean="0"/>
              <a:t>Kola nut</a:t>
            </a:r>
          </a:p>
          <a:p>
            <a:r>
              <a:rPr lang="en-US" dirty="0" smtClean="0"/>
              <a:t>Leek</a:t>
            </a:r>
          </a:p>
          <a:p>
            <a:r>
              <a:rPr lang="en-US" dirty="0" err="1" smtClean="0"/>
              <a:t>Lychee</a:t>
            </a:r>
            <a:endParaRPr lang="en-US" dirty="0" smtClean="0"/>
          </a:p>
          <a:p>
            <a:r>
              <a:rPr lang="en-US" dirty="0" smtClean="0"/>
              <a:t>Macadamia</a:t>
            </a:r>
          </a:p>
          <a:p>
            <a:r>
              <a:rPr lang="en-US" dirty="0" smtClean="0"/>
              <a:t>Mango</a:t>
            </a:r>
          </a:p>
          <a:p>
            <a:r>
              <a:rPr lang="en-US" dirty="0" smtClean="0"/>
              <a:t>Mustard</a:t>
            </a:r>
          </a:p>
          <a:p>
            <a:r>
              <a:rPr lang="en-US" dirty="0" smtClean="0"/>
              <a:t>Nutmeg</a:t>
            </a:r>
          </a:p>
          <a:p>
            <a:r>
              <a:rPr lang="en-US" dirty="0" smtClean="0"/>
              <a:t>Onion</a:t>
            </a:r>
          </a:p>
          <a:p>
            <a:r>
              <a:rPr lang="en-US" dirty="0" smtClean="0"/>
              <a:t>Passion fruit</a:t>
            </a:r>
          </a:p>
          <a:p>
            <a:r>
              <a:rPr lang="en-US" dirty="0" smtClean="0"/>
              <a:t>Peach</a:t>
            </a:r>
          </a:p>
          <a:p>
            <a:r>
              <a:rPr lang="en-US" dirty="0" smtClean="0"/>
              <a:t>Pear</a:t>
            </a:r>
          </a:p>
          <a:p>
            <a:r>
              <a:rPr lang="en-US" dirty="0" smtClean="0"/>
              <a:t>Pumpkin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3378875"/>
            <a:ext cx="151355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Raspberry</a:t>
            </a:r>
          </a:p>
          <a:p>
            <a:r>
              <a:rPr lang="en-US" dirty="0" err="1" smtClean="0"/>
              <a:t>Sapote</a:t>
            </a:r>
            <a:endParaRPr lang="en-US" dirty="0" smtClean="0"/>
          </a:p>
          <a:p>
            <a:r>
              <a:rPr lang="en-US" dirty="0" smtClean="0"/>
              <a:t>Squash</a:t>
            </a:r>
          </a:p>
          <a:p>
            <a:r>
              <a:rPr lang="en-US" dirty="0" smtClean="0"/>
              <a:t>Sunflower</a:t>
            </a:r>
          </a:p>
          <a:p>
            <a:r>
              <a:rPr lang="en-US" dirty="0" smtClean="0"/>
              <a:t>Tangerine</a:t>
            </a:r>
          </a:p>
          <a:p>
            <a:r>
              <a:rPr lang="en-US" dirty="0" smtClean="0"/>
              <a:t>Tea</a:t>
            </a:r>
          </a:p>
          <a:p>
            <a:r>
              <a:rPr lang="en-US" dirty="0" smtClean="0"/>
              <a:t>Watermelon</a:t>
            </a:r>
          </a:p>
        </p:txBody>
      </p:sp>
      <p:pic>
        <p:nvPicPr>
          <p:cNvPr id="2050" name="Picture 2" descr="C:\Users\phares\AppData\Local\Microsoft\Windows\Temporary Internet Files\Content.IE5\UBVQ2YN3\MC90035866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114800"/>
            <a:ext cx="1830387" cy="1608137"/>
          </a:xfrm>
          <a:prstGeom prst="rect">
            <a:avLst/>
          </a:prstGeom>
          <a:noFill/>
        </p:spPr>
      </p:pic>
      <p:pic>
        <p:nvPicPr>
          <p:cNvPr id="2051" name="Picture 3" descr="C:\Users\phares\AppData\Local\Microsoft\Windows\Temporary Internet Files\Content.IE5\2GKR5B2A\MC90035856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4563" y="1504950"/>
            <a:ext cx="1843087" cy="141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ees - colony collap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28800"/>
            <a:ext cx="6781201" cy="361076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bee de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304800"/>
            <a:ext cx="2190750" cy="1571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ees on bod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304800"/>
            <a:ext cx="4114800" cy="621792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butterf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600200"/>
            <a:ext cx="4805362" cy="48053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Pollinators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butterfly on butterfly we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752600"/>
            <a:ext cx="4495800" cy="463820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Butterflies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fli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33800" y="1600200"/>
            <a:ext cx="1990892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hummingbir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8" y="1481138"/>
            <a:ext cx="6788943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Hummingbirds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1.  Pollination</a:t>
            </a:r>
          </a:p>
          <a:p>
            <a:r>
              <a:rPr lang="en-US" sz="4400" dirty="0" smtClean="0"/>
              <a:t>2.  Clean up the earth</a:t>
            </a:r>
          </a:p>
          <a:p>
            <a:r>
              <a:rPr lang="en-US" sz="4400" dirty="0" smtClean="0"/>
              <a:t>3.  Good bugs eat bad bugs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bugs?</a:t>
            </a:r>
            <a:endParaRPr lang="en-US" dirty="0"/>
          </a:p>
        </p:txBody>
      </p:sp>
      <p:pic>
        <p:nvPicPr>
          <p:cNvPr id="1026" name="Picture 2" descr="C:\Users\phares\AppData\Local\Microsoft\Windows\Temporary Internet Files\Content.IE5\32SXD8LS\MC9002507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495800"/>
            <a:ext cx="2174341" cy="1724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hawkmo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371600"/>
            <a:ext cx="6127401" cy="516452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Hummingbird Moth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giant hawkmo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457200"/>
            <a:ext cx="7924800" cy="541150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omato-hornworm-hid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7000" y="1616869"/>
            <a:ext cx="6350000" cy="42545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you find me?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omato hornworm caterpill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828800"/>
            <a:ext cx="5715000" cy="428073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Tomato Hornworm Caterpillar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ornworm caterpillar with egg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828800"/>
            <a:ext cx="6248400" cy="413088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Solved - Go Nature!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ink bu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1750" y="1566069"/>
            <a:ext cx="6540500" cy="43561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Asian Stink Bug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sel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752600"/>
            <a:ext cx="6398012" cy="3886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249362"/>
          </a:xfrm>
        </p:spPr>
        <p:txBody>
          <a:bodyPr>
            <a:normAutofit/>
          </a:bodyPr>
          <a:lstStyle/>
          <a:p>
            <a:r>
              <a:rPr lang="en-US" dirty="0" smtClean="0"/>
              <a:t>Some plants pollinate themselves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corn &amp; win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600200"/>
            <a:ext cx="6019800" cy="429985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Corn uses the wind to pollinate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00"/>
                            </p:stCondLst>
                            <p:childTnLst>
                              <p:par>
                                <p:cTn id="12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cor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3191"/>
          <a:stretch>
            <a:fillRect/>
          </a:stretch>
        </p:blipFill>
        <p:spPr>
          <a:xfrm>
            <a:off x="609600" y="1752600"/>
            <a:ext cx="8023205" cy="4191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Kernels not pollinated</a:t>
            </a:r>
            <a:endParaRPr lang="en-US" dirty="0"/>
          </a:p>
        </p:txBody>
      </p:sp>
      <p:cxnSp>
        <p:nvCxnSpPr>
          <p:cNvPr id="10" name="Elbow Connector 9"/>
          <p:cNvCxnSpPr/>
          <p:nvPr/>
        </p:nvCxnSpPr>
        <p:spPr>
          <a:xfrm rot="16200000" flipH="1">
            <a:off x="3810000" y="1828800"/>
            <a:ext cx="2514600" cy="1143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1000" decel="5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1000" decel="100000" autoRev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do it your sel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600200"/>
            <a:ext cx="4800600" cy="42005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it yourself pollination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flower anatom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828800"/>
            <a:ext cx="5129212" cy="351717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Pollination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4038600" cy="4525963"/>
          </a:xfrm>
        </p:spPr>
        <p:txBody>
          <a:bodyPr/>
          <a:lstStyle/>
          <a:p>
            <a:r>
              <a:rPr lang="en-US" dirty="0" smtClean="0"/>
              <a:t>GOOD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BAD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UGLY!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VOTING TIME!</a:t>
            </a:r>
            <a:endParaRPr lang="en-US" dirty="0"/>
          </a:p>
        </p:txBody>
      </p:sp>
      <p:pic>
        <p:nvPicPr>
          <p:cNvPr id="1026" name="Picture 2" descr="C:\Users\phares\AppData\Local\Microsoft\Windows\Temporary Internet Files\Content.IE5\8T39YB0J\MC90042317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066800"/>
            <a:ext cx="1827886" cy="1827886"/>
          </a:xfrm>
          <a:prstGeom prst="rect">
            <a:avLst/>
          </a:prstGeom>
          <a:noFill/>
        </p:spPr>
      </p:pic>
      <p:pic>
        <p:nvPicPr>
          <p:cNvPr id="1027" name="Picture 3" descr="C:\Users\phares\AppData\Local\Microsoft\Windows\Temporary Internet Files\Content.IE5\UBVQ2YN3\MC90042316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8057" y="2515057"/>
            <a:ext cx="1827886" cy="1827886"/>
          </a:xfrm>
          <a:prstGeom prst="rect">
            <a:avLst/>
          </a:prstGeom>
          <a:noFill/>
        </p:spPr>
      </p:pic>
      <p:pic>
        <p:nvPicPr>
          <p:cNvPr id="8" name="Picture 7" descr="ugly bu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4267200"/>
            <a:ext cx="2184124" cy="18692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8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8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8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48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48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dphid ad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905000"/>
            <a:ext cx="6385163" cy="3733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Aphids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phid da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685800"/>
            <a:ext cx="7446518" cy="487505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phids and an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609600"/>
            <a:ext cx="7832567" cy="559469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phid with honeydew and an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533400"/>
            <a:ext cx="6629400" cy="585273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phid being eaten by lady beetle lar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639964"/>
            <a:ext cx="5715000" cy="470337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Ladybug larva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adybug larva eating aph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228600"/>
            <a:ext cx="8730844" cy="6096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ladybug eggs and lar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609600"/>
            <a:ext cx="2844800" cy="2143760"/>
          </a:xfrm>
          <a:prstGeom prst="rect">
            <a:avLst/>
          </a:prstGeom>
        </p:spPr>
      </p:pic>
      <p:pic>
        <p:nvPicPr>
          <p:cNvPr id="6" name="Picture 5" descr="ladybug pupa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124200"/>
            <a:ext cx="3810000" cy="3038475"/>
          </a:xfrm>
          <a:prstGeom prst="rect">
            <a:avLst/>
          </a:prstGeom>
        </p:spPr>
      </p:pic>
      <p:pic>
        <p:nvPicPr>
          <p:cNvPr id="8" name="Content Placeholder 7" descr="ladybug2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914400" y="1524000"/>
            <a:ext cx="3657600" cy="3657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exican bean beetle ad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676400"/>
            <a:ext cx="5225853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am I?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exican bean beetle lar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828800"/>
            <a:ext cx="5486400" cy="437932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50" y="1786731"/>
            <a:ext cx="5143500" cy="39147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2"/>
                </a:solidFill>
              </a:rPr>
              <a:t>Pollen Grains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exican bean beetle larva and da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600200"/>
            <a:ext cx="7456128" cy="4953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Mexican Bean Beetle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lkweed bugs - sma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524000"/>
            <a:ext cx="5791200" cy="463296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Milkweed bugs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lkweed bug - ad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28800"/>
            <a:ext cx="6705600" cy="44554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Adult Milkweed bug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lkweed assasin bug alo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676400"/>
            <a:ext cx="6769372" cy="450888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Milkweed Assassin Bug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lkweed assasin bu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9019" y="1481138"/>
            <a:ext cx="4525962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Ouch!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Wheeled Assassin Bug</a:t>
            </a:r>
            <a:endParaRPr lang="en-US" dirty="0"/>
          </a:p>
        </p:txBody>
      </p:sp>
      <p:pic>
        <p:nvPicPr>
          <p:cNvPr id="7" name="Content Placeholder 6" descr="wheeled assassin bug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905000"/>
            <a:ext cx="6934200" cy="409117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is this guy?</a:t>
            </a:r>
            <a:endParaRPr lang="en-US" dirty="0"/>
          </a:p>
        </p:txBody>
      </p:sp>
      <p:pic>
        <p:nvPicPr>
          <p:cNvPr id="5" name="Picture 4" descr="japanese bettle larv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905000"/>
            <a:ext cx="2540000" cy="2930769"/>
          </a:xfrm>
          <a:prstGeom prst="rect">
            <a:avLst/>
          </a:prstGeom>
        </p:spPr>
      </p:pic>
      <p:pic>
        <p:nvPicPr>
          <p:cNvPr id="7" name="Picture 6" descr="chafer_grub_da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1828800"/>
            <a:ext cx="428255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Japanese Beetle</a:t>
            </a:r>
            <a:endParaRPr lang="en-US" dirty="0"/>
          </a:p>
        </p:txBody>
      </p:sp>
      <p:pic>
        <p:nvPicPr>
          <p:cNvPr id="4" name="Content Placeholder 3" descr="japanese beetle ad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1800" y="1447800"/>
            <a:ext cx="4876800" cy="485595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heeled assassin bug eating jap beet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752600"/>
            <a:ext cx="6185052" cy="433876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solved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astern black swallowta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676400"/>
            <a:ext cx="6934200" cy="4953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Eastern Black Swallowtail Caterpillar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uzze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2438400"/>
            <a:ext cx="2990850" cy="311048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 are pollinators?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astern black swallowtail chysal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38600" y="2667000"/>
            <a:ext cx="1596435" cy="240426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 for it……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astern black swallowtail butterf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3579" y="1481138"/>
            <a:ext cx="6776841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butterfly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onarch butterfly lar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caterpillar a Steelers fan?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onarch_Butterfly_Chrysal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3218" y="1481138"/>
            <a:ext cx="4437564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Waiting…..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onarch butterfly ad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905000"/>
            <a:ext cx="5718415" cy="391098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Monarch Butterfly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icebush swallowtail larva - looking at yo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62641" y="1481138"/>
            <a:ext cx="3418718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wallowtail caterpillar - snak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990600"/>
            <a:ext cx="7822587" cy="51715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icebush swallowtail larva - doing tri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381000"/>
            <a:ext cx="6705600" cy="611886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icebush swallowtail chrysali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838200"/>
            <a:ext cx="5562600" cy="555266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icebush swallowtail butterf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7306" y="1481138"/>
            <a:ext cx="4469387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Spicebush Swallowtail Butterfly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pollen on bee legs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838200"/>
            <a:ext cx="7010400" cy="525780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wipe dir="r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icorn larva - hid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75918" y="1481138"/>
            <a:ext cx="2992164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Can you find me?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icorn lar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828800"/>
            <a:ext cx="6629400" cy="471160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Unicorn Caterpillar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icorn caterpillar mo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4546600" cy="45466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oly po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828800"/>
            <a:ext cx="5562600" cy="415055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Roly</a:t>
            </a:r>
            <a:r>
              <a:rPr lang="en-US" dirty="0" smtClean="0"/>
              <a:t> Poly – Pill Bug – Potato Bug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ider_eyes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901031"/>
            <a:ext cx="5334000" cy="368617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Boo!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ider - wolf ey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2024856"/>
            <a:ext cx="5715000" cy="34385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I’m watching 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ider - wol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905000"/>
            <a:ext cx="5124906" cy="377453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Wolf Spider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Banded-Garden-Spid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609600"/>
            <a:ext cx="3864254" cy="582185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pider - banded garde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447800"/>
            <a:ext cx="6172200" cy="49149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Banded Garden Spider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rasshopper goodby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38600" y="685800"/>
            <a:ext cx="3933450" cy="540309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Bye!</a:t>
            </a:r>
            <a:endParaRPr lang="en-US" dirty="0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en - bee leg hai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49500" y="1642269"/>
            <a:ext cx="4445000" cy="42037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Hairy legs are good</a:t>
            </a:r>
            <a:endParaRPr lang="en-US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bee on primros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447800"/>
            <a:ext cx="5791200" cy="478739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Mmmmm</a:t>
            </a:r>
            <a:r>
              <a:rPr lang="en-US" dirty="0" smtClean="0"/>
              <a:t>, Nectar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ollination - bee on orchi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3159" y="1481138"/>
            <a:ext cx="2437682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Flowers Match their Pollinators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447</TotalTime>
  <Words>236</Words>
  <Application>Microsoft Office PowerPoint</Application>
  <PresentationFormat>On-screen Show (4:3)</PresentationFormat>
  <Paragraphs>106</Paragraphs>
  <Slides>69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Concourse</vt:lpstr>
      <vt:lpstr>BUGS the Good   the Bad    and  the UGLY!</vt:lpstr>
      <vt:lpstr>Why do we need bugs?</vt:lpstr>
      <vt:lpstr>Pollination</vt:lpstr>
      <vt:lpstr>Pollen Grains</vt:lpstr>
      <vt:lpstr>Who are pollinators?</vt:lpstr>
      <vt:lpstr>Slide 6</vt:lpstr>
      <vt:lpstr>Hairy legs are good</vt:lpstr>
      <vt:lpstr>Mmmmm, Nectar</vt:lpstr>
      <vt:lpstr>Flowers Match their Pollinators</vt:lpstr>
      <vt:lpstr>Slide 10</vt:lpstr>
      <vt:lpstr>Slide 11</vt:lpstr>
      <vt:lpstr>Bees see a different light - UV</vt:lpstr>
      <vt:lpstr>Some crops pollinated by bees</vt:lpstr>
      <vt:lpstr>Slide 14</vt:lpstr>
      <vt:lpstr>Slide 15</vt:lpstr>
      <vt:lpstr>Other Pollinators</vt:lpstr>
      <vt:lpstr>Butterflies</vt:lpstr>
      <vt:lpstr>Ants</vt:lpstr>
      <vt:lpstr>Hummingbirds</vt:lpstr>
      <vt:lpstr>Hummingbird Moth</vt:lpstr>
      <vt:lpstr>Slide 21</vt:lpstr>
      <vt:lpstr>Can you find me?</vt:lpstr>
      <vt:lpstr>Tomato Hornworm Caterpillar</vt:lpstr>
      <vt:lpstr>Problem Solved - Go Nature!</vt:lpstr>
      <vt:lpstr>Asian Stink Bug</vt:lpstr>
      <vt:lpstr>Some plants pollinate themselves</vt:lpstr>
      <vt:lpstr>Corn uses the wind to pollinate</vt:lpstr>
      <vt:lpstr>Kernels not pollinated</vt:lpstr>
      <vt:lpstr>Do it yourself pollination</vt:lpstr>
      <vt:lpstr>VOTING TIME!</vt:lpstr>
      <vt:lpstr>Aphids</vt:lpstr>
      <vt:lpstr>Slide 32</vt:lpstr>
      <vt:lpstr>Slide 33</vt:lpstr>
      <vt:lpstr>Slide 34</vt:lpstr>
      <vt:lpstr>Ladybug larva</vt:lpstr>
      <vt:lpstr>Slide 36</vt:lpstr>
      <vt:lpstr>Slide 37</vt:lpstr>
      <vt:lpstr>Who am I?</vt:lpstr>
      <vt:lpstr>Slide 39</vt:lpstr>
      <vt:lpstr>Mexican Bean Beetle</vt:lpstr>
      <vt:lpstr>Milkweed bugs</vt:lpstr>
      <vt:lpstr>Adult Milkweed bug</vt:lpstr>
      <vt:lpstr>Milkweed Assassin Bug</vt:lpstr>
      <vt:lpstr>Ouch!</vt:lpstr>
      <vt:lpstr>Wheeled Assassin Bug</vt:lpstr>
      <vt:lpstr>Who is this guy?</vt:lpstr>
      <vt:lpstr>Japanese Beetle</vt:lpstr>
      <vt:lpstr>Problem solved</vt:lpstr>
      <vt:lpstr>Eastern Black Swallowtail Caterpillar</vt:lpstr>
      <vt:lpstr>Wait for it……</vt:lpstr>
      <vt:lpstr>The butterfly</vt:lpstr>
      <vt:lpstr>Is this caterpillar a Steelers fan?</vt:lpstr>
      <vt:lpstr>Waiting…..</vt:lpstr>
      <vt:lpstr>Monarch Butterfly</vt:lpstr>
      <vt:lpstr>Slide 55</vt:lpstr>
      <vt:lpstr>Slide 56</vt:lpstr>
      <vt:lpstr>Slide 57</vt:lpstr>
      <vt:lpstr>Slide 58</vt:lpstr>
      <vt:lpstr>Spicebush Swallowtail Butterfly</vt:lpstr>
      <vt:lpstr>Can you find me?</vt:lpstr>
      <vt:lpstr>Unicorn Caterpillar</vt:lpstr>
      <vt:lpstr>Slide 62</vt:lpstr>
      <vt:lpstr>Roly Poly – Pill Bug – Potato Bug</vt:lpstr>
      <vt:lpstr>Boo!</vt:lpstr>
      <vt:lpstr>I’m watching YOU!</vt:lpstr>
      <vt:lpstr>Wolf Spider</vt:lpstr>
      <vt:lpstr>Slide 67</vt:lpstr>
      <vt:lpstr>Banded Garden Spider</vt:lpstr>
      <vt:lpstr>Good Bye!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BUGS the Good   the Bad    and  the UGLY!</dc:title>
  <dc:creator>phares</dc:creator>
  <cp:lastModifiedBy>phares</cp:lastModifiedBy>
  <cp:revision>27</cp:revision>
  <dcterms:created xsi:type="dcterms:W3CDTF">2010-11-04T18:10:52Z</dcterms:created>
  <dcterms:modified xsi:type="dcterms:W3CDTF">2010-11-09T15:24:15Z</dcterms:modified>
</cp:coreProperties>
</file>